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6" r:id="rId5"/>
    <p:sldId id="285" r:id="rId6"/>
    <p:sldId id="278" r:id="rId7"/>
    <p:sldId id="287" r:id="rId8"/>
    <p:sldId id="261" r:id="rId9"/>
    <p:sldId id="260" r:id="rId10"/>
    <p:sldId id="289" r:id="rId11"/>
    <p:sldId id="284" r:id="rId12"/>
    <p:sldId id="288" r:id="rId13"/>
    <p:sldId id="290" r:id="rId14"/>
    <p:sldId id="291" r:id="rId15"/>
    <p:sldId id="292" r:id="rId16"/>
    <p:sldId id="293" r:id="rId17"/>
    <p:sldId id="302" r:id="rId18"/>
    <p:sldId id="303" r:id="rId19"/>
    <p:sldId id="281" r:id="rId20"/>
    <p:sldId id="283" r:id="rId21"/>
    <p:sldId id="296" r:id="rId22"/>
    <p:sldId id="297" r:id="rId23"/>
    <p:sldId id="298" r:id="rId24"/>
    <p:sldId id="300" r:id="rId25"/>
    <p:sldId id="299" r:id="rId26"/>
    <p:sldId id="304" r:id="rId27"/>
    <p:sldId id="305" r:id="rId28"/>
    <p:sldId id="306" r:id="rId29"/>
    <p:sldId id="267" r:id="rId30"/>
    <p:sldId id="30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28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9C2"/>
    <a:srgbClr val="A5A5A5"/>
    <a:srgbClr val="BEB9AA"/>
    <a:srgbClr val="AA9D92"/>
    <a:srgbClr val="F2F1EE"/>
    <a:srgbClr val="D8D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2" autoAdjust="0"/>
    <p:restoredTop sz="93595" autoAdjust="0"/>
  </p:normalViewPr>
  <p:slideViewPr>
    <p:cSldViewPr snapToGrid="0">
      <p:cViewPr>
        <p:scale>
          <a:sx n="70" d="100"/>
          <a:sy n="70" d="100"/>
        </p:scale>
        <p:origin x="860" y="488"/>
      </p:cViewPr>
      <p:guideLst>
        <p:guide pos="4128"/>
        <p:guide orient="horz" pos="960"/>
      </p:guideLst>
    </p:cSldViewPr>
  </p:slideViewPr>
  <p:outlineViewPr>
    <p:cViewPr>
      <p:scale>
        <a:sx n="33" d="100"/>
        <a:sy n="33" d="100"/>
      </p:scale>
      <p:origin x="0" y="-402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6E6020-4209-49A3-9DC4-18264096E7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97462-F1DD-4E64-BC14-F17A0F34B5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2FC57-E1F8-4F59-A87C-2833007EAF5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75F0E3-AC70-4B5A-BCEB-9E3C021C86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F68B5-925F-4468-95B3-EA77C29C34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A06BE-7519-4B21-9E1D-AE6D6E69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83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ACAC0-59EA-4916-9995-398D6BEB88C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B2C62-FE30-453D-946B-754E9E42C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26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 spacing + Page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75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F2964EA8-200F-47C5-90C2-1DBA3D6D7C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8700" y="5078187"/>
            <a:ext cx="3222058" cy="96462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7878E298-5074-4E51-993E-34931A897F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1413" y="0"/>
            <a:ext cx="4941887" cy="57261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D26D0E-18C6-4DB1-B3A5-75E29BD65B17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noFill/>
          <a:ln w="15875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89B90B-5C3C-4760-9360-5AE10BF8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90000"/>
              </a:lnSpc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337C3D7-7DDB-42A8-901A-EC153DD274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0"/>
            <a:ext cx="4953000" cy="3302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B95226-A076-4D55-B408-1389A2F8C7A0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1028700" y="3556002"/>
            <a:ext cx="3108960" cy="2286000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6673F10-179D-4539-AA33-AE34EC0457EF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4541520" y="3556001"/>
            <a:ext cx="3108960" cy="2285999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B6CFC30-1A59-4D28-9E30-0FF7D632C6A2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8054340" y="3556001"/>
            <a:ext cx="3108960" cy="2285999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4F3CC75-F9FA-4F77-9DD5-7E6C0F5C98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9D1A0-04AB-4DD4-B9DB-BDEC5E64C94C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93B5B65C-5DE0-4F81-8115-758CDB591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4A2ACE-2D85-4F78-818F-BBA6F6F0C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0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DCD8D3-DF79-446E-9961-5797EE888B4C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CB4EDDC-C544-421C-905C-A4D40D98A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3EA80-260A-4EE9-83BB-E6DD04DEA906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9CBFDBF-2D2B-469A-9B2F-72F90474F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A55D6-2810-4163-9D43-FEDA674E2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829" y="573503"/>
            <a:ext cx="10156826" cy="1369591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9E87E0B-D644-4037-B322-715C648BAD3B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419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940246AD-CE4F-4FD8-BCF6-5BA9ED62AC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543302"/>
            <a:ext cx="4953000" cy="2849562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F8ECBB79-D5D3-4ECE-99F9-1B6834629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2849562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C667C6DE-A3D4-4738-B7FC-43FB39FD7A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12C18C04-19C8-4ECC-83E8-6E65128CEF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130" y="2009776"/>
            <a:ext cx="3924300" cy="28495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D14E5D8-EB42-4C87-B4AE-4746909A2D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9813" y="5067300"/>
            <a:ext cx="3913187" cy="1319213"/>
          </a:xfrm>
        </p:spPr>
        <p:txBody>
          <a:bodyPr>
            <a:normAutofit/>
          </a:bodyPr>
          <a:lstStyle>
            <a:lvl1pPr>
              <a:defRPr lang="en-US" sz="16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0649945F-7BBD-4042-AA34-709CE3402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80274-DEF2-4F5D-8F74-69D0554CED55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1936C4A-DE5F-4BFE-AED0-47E48CD4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81B703-4F1F-41A6-AD71-3FFB2820F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0130" y="465136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61D25CF-5413-4949-A54A-8716608406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8050" y="2000250"/>
            <a:ext cx="4667250" cy="33988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224E3A4F-8479-4D38-A6D4-85F0883F3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D4DA8-2D4A-4F06-BECA-044AF4113FB4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D5A5341A-4863-40E8-8B9A-FB4E7192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2FED0-CD95-48B0-B54A-1F64F952C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EF5E91-A275-4181-9C62-BC0773AD0512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271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423630CA-0A51-4B04-A57B-9E412A8FCD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47137" y="3862387"/>
            <a:ext cx="2316163" cy="25384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C994AE8-9E30-418E-8361-5D851AFA42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854450"/>
            <a:ext cx="2316163" cy="25384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D4E5783-2917-458E-BE61-F3D5AAA8F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3090862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1D734B5-5F1C-4E34-81FF-AD75105E8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757DE8-43D6-4A47-ABC9-B39EC8016C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130" y="2009775"/>
            <a:ext cx="3924300" cy="43910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984C97B0-0D42-4831-9ABD-390370C0F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81873-7D47-483D-BCB4-50DD9806C720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CE8438DF-723C-49AB-AD18-1C40F107F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2FDE8-62A6-4290-88E6-2795313DE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465137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C85317C-3A2D-483F-B913-714129E19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3045" y="2426610"/>
            <a:ext cx="2378075" cy="111125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DFEC7-1EEC-4FF2-868A-9799EA69F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155" y="2714986"/>
            <a:ext cx="6674802" cy="6553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Grap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6C54-2562-43EA-9A1B-F808D04718E7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6C54-2562-43EA-9A1B-F808D04718E7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364FFEF-B933-46C6-A918-A80C987DB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2147" y="0"/>
            <a:ext cx="3938588" cy="64008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4" name="Picture 3" hidden="1">
            <a:extLst>
              <a:ext uri="{FF2B5EF4-FFF2-40B4-BE49-F238E27FC236}">
                <a16:creationId xmlns:a16="http://schemas.microsoft.com/office/drawing/2014/main" id="{59E5EAF8-68C2-4910-8F66-D9320B957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7967" y="2105933"/>
            <a:ext cx="5297883" cy="102421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3BE48E1-D3BE-4B52-B2EC-13A514CB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966" y="2105933"/>
            <a:ext cx="5297883" cy="2237467"/>
          </a:xfrm>
        </p:spPr>
        <p:txBody>
          <a:bodyPr anchor="t">
            <a:norm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4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50815B22-13FE-47CD-9F79-73704A278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B74C9-B808-4394-A017-79C83B2524EF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7669539-CB64-44F5-999D-7B9E61F8A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BA076-F3B9-47CB-80C2-BE29F157D0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4075" y="1625600"/>
            <a:ext cx="10499725" cy="48609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09627E-FE70-43A1-B0CB-4D4F6C32C2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074" y="122239"/>
            <a:ext cx="10499725" cy="1355724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41BF345D-81AF-4851-83A1-6233984890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917" y="517972"/>
            <a:ext cx="31089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C4F3A57-45ED-498D-858C-3EE63DF129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6601" y="3552677"/>
            <a:ext cx="1874874" cy="284812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1AC5BB09-E3BA-4948-93B3-EDCAAB8031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01197" y="3552677"/>
            <a:ext cx="1874874" cy="284812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BF83C6B7-5484-4586-8830-098BDCD9C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66324" y="3552677"/>
            <a:ext cx="1874874" cy="284812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0C5663B1-EED6-4D80-A7C2-19E1366387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9069" y="3552677"/>
            <a:ext cx="1874874" cy="284812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D21E7B61-407B-40A7-9AF6-0D7E7106BC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96046" y="3552677"/>
            <a:ext cx="1874874" cy="284812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415C3ACC-5A8A-46E6-BA0D-90ADD27E2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2DF6D-B715-4785-8DEA-9165C638CF44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D00A5C2-DCEE-4CB3-9307-61EB88B1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8CB70-B054-4294-AD29-EE7A75C7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651507"/>
            <a:ext cx="8991563" cy="100583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0D608-4E7A-4014-9F62-CB43A0C83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6638" y="2717800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3A63B0-4EEA-45BC-A016-5FDA0969EA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610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080679B-5220-4478-B631-7112F870B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E4F61A3-2797-46FB-ACA7-0443E3BBDD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907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4ED733B-1DE9-4FDC-BD5F-2BE3BB07C9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402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05858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75B11D-8F3F-472B-BBCC-A4F7415AC0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8700" y="3543300"/>
            <a:ext cx="3924300" cy="3314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F0629D-1A5F-4F4F-90D6-430379624E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1250" y="1981200"/>
            <a:ext cx="4972050" cy="4473575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sz="1600">
                <a:solidFill>
                  <a:schemeClr val="tx2">
                    <a:lumMod val="50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18C063B-0EE9-4FD5-A116-241C24545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AE72A-09B6-4D56-855D-4360BD347914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417B369-6569-4DCC-B684-BE1A7C5D0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EC1A7-43C3-481E-95D0-5616242E1A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4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6CF0E0-8FF2-4FE7-AC69-85BEFA656508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577C8-AB8C-4B8A-A01F-113B16C4DCA3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9" r:id="rId8"/>
    <p:sldLayoutId id="2147483655" r:id="rId9"/>
    <p:sldLayoutId id="2147483656" r:id="rId10"/>
    <p:sldLayoutId id="2147483658" r:id="rId11"/>
    <p:sldLayoutId id="2147483657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48" userDrawn="1">
          <p15:clr>
            <a:srgbClr val="F26B43"/>
          </p15:clr>
        </p15:guide>
        <p15:guide id="2" pos="1176" userDrawn="1">
          <p15:clr>
            <a:srgbClr val="F26B43"/>
          </p15:clr>
        </p15:guide>
        <p15:guide id="3" pos="1296" userDrawn="1">
          <p15:clr>
            <a:srgbClr val="F26B43"/>
          </p15:clr>
        </p15:guide>
        <p15:guide id="4" pos="1824" userDrawn="1">
          <p15:clr>
            <a:srgbClr val="F26B43"/>
          </p15:clr>
        </p15:guide>
        <p15:guide id="5" pos="1944" userDrawn="1">
          <p15:clr>
            <a:srgbClr val="F26B43"/>
          </p15:clr>
        </p15:guide>
        <p15:guide id="6" pos="2472" userDrawn="1">
          <p15:clr>
            <a:srgbClr val="F26B43"/>
          </p15:clr>
        </p15:guide>
        <p15:guide id="7" pos="2592" userDrawn="1">
          <p15:clr>
            <a:srgbClr val="F26B43"/>
          </p15:clr>
        </p15:guide>
        <p15:guide id="8" pos="3120" userDrawn="1">
          <p15:clr>
            <a:srgbClr val="F26B43"/>
          </p15:clr>
        </p15:guide>
        <p15:guide id="9" pos="3240" userDrawn="1">
          <p15:clr>
            <a:srgbClr val="F26B43"/>
          </p15:clr>
        </p15:guide>
        <p15:guide id="10" pos="3792" userDrawn="1">
          <p15:clr>
            <a:srgbClr val="F26B43"/>
          </p15:clr>
        </p15:guide>
        <p15:guide id="11" pos="3912" userDrawn="1">
          <p15:clr>
            <a:srgbClr val="F26B43"/>
          </p15:clr>
        </p15:guide>
        <p15:guide id="12" pos="4416" userDrawn="1">
          <p15:clr>
            <a:srgbClr val="F26B43"/>
          </p15:clr>
        </p15:guide>
        <p15:guide id="13" pos="4560" userDrawn="1">
          <p15:clr>
            <a:srgbClr val="F26B43"/>
          </p15:clr>
        </p15:guide>
        <p15:guide id="14" pos="5088" userDrawn="1">
          <p15:clr>
            <a:srgbClr val="F26B43"/>
          </p15:clr>
        </p15:guide>
        <p15:guide id="15" pos="5208" userDrawn="1">
          <p15:clr>
            <a:srgbClr val="F26B43"/>
          </p15:clr>
        </p15:guide>
        <p15:guide id="16" pos="5736" userDrawn="1">
          <p15:clr>
            <a:srgbClr val="F26B43"/>
          </p15:clr>
        </p15:guide>
        <p15:guide id="17" pos="5856" userDrawn="1">
          <p15:clr>
            <a:srgbClr val="F26B43"/>
          </p15:clr>
        </p15:guide>
        <p15:guide id="18" pos="6384" userDrawn="1">
          <p15:clr>
            <a:srgbClr val="F26B43"/>
          </p15:clr>
        </p15:guide>
        <p15:guide id="19" pos="6504" userDrawn="1">
          <p15:clr>
            <a:srgbClr val="F26B43"/>
          </p15:clr>
        </p15:guide>
        <p15:guide id="20" pos="7032" userDrawn="1">
          <p15:clr>
            <a:srgbClr val="F26B43"/>
          </p15:clr>
        </p15:guide>
        <p15:guide id="21" orient="horz" pos="288" userDrawn="1">
          <p15:clr>
            <a:srgbClr val="F26B43"/>
          </p15:clr>
        </p15:guide>
        <p15:guide id="22" orient="horz" pos="1128" userDrawn="1">
          <p15:clr>
            <a:srgbClr val="F26B43"/>
          </p15:clr>
        </p15:guide>
        <p15:guide id="23" orient="horz" pos="1248" userDrawn="1">
          <p15:clr>
            <a:srgbClr val="F26B43"/>
          </p15:clr>
        </p15:guide>
        <p15:guide id="24" orient="horz" pos="2088" userDrawn="1">
          <p15:clr>
            <a:srgbClr val="F26B43"/>
          </p15:clr>
        </p15:guide>
        <p15:guide id="25" orient="horz" pos="2232" userDrawn="1">
          <p15:clr>
            <a:srgbClr val="F26B43"/>
          </p15:clr>
        </p15:guide>
        <p15:guide id="26" orient="horz" pos="3048" userDrawn="1">
          <p15:clr>
            <a:srgbClr val="F26B43"/>
          </p15:clr>
        </p15:guide>
        <p15:guide id="27" orient="horz" pos="3192" userDrawn="1">
          <p15:clr>
            <a:srgbClr val="F26B43"/>
          </p15:clr>
        </p15:guide>
        <p15:guide id="28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467C95-DF23-40B9-B265-2E6F3DE29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2" y="876299"/>
            <a:ext cx="5597123" cy="2670465"/>
          </a:xfrm>
        </p:spPr>
        <p:txBody>
          <a:bodyPr>
            <a:noAutofit/>
          </a:bodyPr>
          <a:lstStyle/>
          <a:p>
            <a:r>
              <a:rPr lang="hr-HR" sz="6000" dirty="0"/>
              <a:t>UVOD U ORGANSKO VRTLARSTVO</a:t>
            </a:r>
            <a:endParaRPr lang="en-US" sz="60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7A48A35-E5E4-4A5F-9F91-BAEA4F5DF2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8699" y="5588875"/>
            <a:ext cx="3880651" cy="453931"/>
          </a:xfrm>
        </p:spPr>
        <p:txBody>
          <a:bodyPr/>
          <a:lstStyle/>
          <a:p>
            <a:r>
              <a:rPr lang="hr-HR" sz="1600" dirty="0"/>
              <a:t>Dora Sertić Šoštarić, mag. ing. agr.</a:t>
            </a:r>
            <a:endParaRPr lang="en-US" sz="16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89DB536-6819-4D2C-B0DB-D6649F94F6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/>
        </p:blipFill>
        <p:spPr>
          <a:xfrm>
            <a:off x="7661429" y="-4014"/>
            <a:ext cx="4573108" cy="6862014"/>
          </a:xfrm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AACD5-DC30-BB22-CD56-9918F0A06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6662202-5F2D-69C2-09A1-AD1C4DCF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Insekti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D56FEC6-F2B3-2C54-66DE-ACB38F517D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1560" y="2270235"/>
            <a:ext cx="9905474" cy="360242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Prikupljanje jedinki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Prskanje biološkim pripravcima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Sredstva na bazi buhača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Neem ulje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Dijatomejska zemlja</a:t>
            </a:r>
            <a:endParaRPr lang="en-US" sz="2400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09125B5-566A-9A8A-0D6F-ABC7CA43DB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07280" y="2718405"/>
            <a:ext cx="45719" cy="711200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ECFA359-4125-730A-1088-DAE32CC9B6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32ABD68-5BFE-0338-0EEF-198F0C3723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8A7194F-8DCD-5F44-7812-8A82C7147A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C73211FA-7859-5EDA-6088-2ACA558F84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92B15FEA-4583-F893-CE33-F77A97326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73E21F-7F68-AB6C-1FF9-16622CFEAB5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A87103D-C548-238D-801C-DAACFD2830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6657747" y="1780418"/>
            <a:ext cx="4896445" cy="366553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EE9806-7763-05E6-22EE-94EE095D1B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75E667-B0D7-1162-9BE3-397AE9F9761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51AFC32-689F-E063-CF5E-46B579600A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140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682D4-4777-C938-7F4C-C3D4E2789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CA59C08-4F38-4408-5054-1C8D7BCE4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Puževi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2E4A7C3-AD50-49B1-54E8-2827DD9C40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1560" y="2270235"/>
            <a:ext cx="9905474" cy="360242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Prikupljanje jedinki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Zamke za puževe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Bakrene žice i trake</a:t>
            </a:r>
            <a:endParaRPr lang="en-US" sz="2400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7669266-D972-CCAC-54B6-9A3B951774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07280" y="2718405"/>
            <a:ext cx="45719" cy="711200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26AF8B6-9A6E-2BB6-880C-A9BCEE5B36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23382C7-BD43-AEAC-8975-CAC784287F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FC9E1CE-7F31-0E4B-C9D0-17EEB576B6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438658AB-364E-4F6F-2E67-372650D978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0AD17CFD-B7BF-E99E-ECEF-D8D4AE394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FF372F-1F97-734D-2366-A3DF1175E0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8BEDDCC-EB3B-A5B1-B964-D6ECCEEC0AF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6407533" y="1273571"/>
            <a:ext cx="4352669" cy="4558212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9A79FDE-8BD2-C7F3-A3CF-2001372156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EA25060-32D4-4636-2F0D-AA0980B57E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A7A4A5B-3E2B-E321-F8C1-7F8AED57F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31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631A1-FE71-E63A-0232-5A6B761C3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D947FED-68F0-ED30-1922-1329EC80E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Glodavci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12C87ED-DC99-1F4F-2F9A-E04D970C03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1560" y="2270235"/>
            <a:ext cx="9905474" cy="360242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Žičana mreža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Karabit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Ultrazvučni rastjerivači</a:t>
            </a:r>
            <a:endParaRPr lang="en-US" sz="2400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341EE5B-9C82-A33C-FD1D-938E90B5EB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07280" y="2718405"/>
            <a:ext cx="45719" cy="711200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4DF90BB-DF02-D84A-C0C6-D37AAE38C6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15BB453-3D81-DBEE-0052-E536A5DE2F0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1F1BB9B-457B-FB86-2B55-5E02525547A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BE208C39-DE1D-ED82-4757-168A66286C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0AA09DD-8003-F19A-6B38-50BE84701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5053B2-A82E-F630-EDC3-AA284FBD55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8AFD164-915B-A8D1-5E70-56F402E9A6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5547341" y="1901952"/>
            <a:ext cx="5839996" cy="3895232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112EC93-C751-9234-0E18-A811B8B606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CE89363-5354-3BCF-084E-3AADFFB418A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F3F6AC-CEC0-C378-ABE7-01BE6B3BA9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304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4BA50-E26E-A94B-D7E5-D598AB754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4223C4-5051-C9EE-13FC-0EDA9320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Biljne bolesti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6B4FD16-A8B0-8279-D4FC-EFC05EAD90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1560" y="2270235"/>
            <a:ext cx="9905474" cy="360242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Malčiranje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Rezidba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Pripravci na bazi poljske preslice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Odabir sorti s otpornosti na bolesti</a:t>
            </a:r>
            <a:endParaRPr lang="en-US" sz="2400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A3EC198-83EE-01CE-7419-880ECB5C39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07280" y="2718405"/>
            <a:ext cx="45719" cy="711200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84FB80D-CE23-7A92-45A4-EFA0EA6DB6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0B1CFA1-1602-0635-6D14-53C4E0C2DB4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CFBD2FE-AF5E-78DF-B992-400A795F41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D6FEBC1C-0F62-C871-76EE-D2CA69D441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38CADACA-547C-5EDE-A022-FF06A3688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4C7531-F33F-02A8-4F38-BE56B4F31D8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CB21871-4C49-0F61-EC2A-C1DCA89BB3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7010400" y="1517904"/>
            <a:ext cx="4449659" cy="4449659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9772FAB-16DE-E801-C36C-6A6D9C08CB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3DBE69D-9D60-C828-305D-3875BE0A7E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F3DD876-B05A-12C8-4C81-5F883EFE38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19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5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8CC24B-C70D-F2F2-9E25-D42386AEDF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42104" y="61354"/>
            <a:ext cx="2743200" cy="365125"/>
          </a:xfrm>
        </p:spPr>
        <p:txBody>
          <a:bodyPr/>
          <a:lstStyle/>
          <a:p>
            <a:pPr algn="ctr"/>
            <a:r>
              <a:rPr lang="hr-HR" sz="2000" dirty="0">
                <a:solidFill>
                  <a:srgbClr val="FFFFFF"/>
                </a:solidFill>
              </a:rPr>
              <a:t>Biljne interakcije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F0EDE-1CA1-2FB7-91AF-CA2B9C46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56" y="643467"/>
            <a:ext cx="4345431" cy="55710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E00F4A-E262-C0D3-8408-F7AE8D3BC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sz="1200">
              <a:solidFill>
                <a:srgbClr val="FFFFFF"/>
              </a:solidFill>
              <a:latin typeface="+mn-lt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D0731E-39CF-DA16-F5D3-8B51CD564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164" y="643467"/>
            <a:ext cx="43075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50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9F1A53-F460-42C6-B0F6-CCD2E6315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39860"/>
            <a:ext cx="5294716" cy="297827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39D6D78-9C5A-155D-8B6B-14696373B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535C76-1E3D-38AE-FDA5-7EB8F5383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0EA6C54-2562-43EA-9A1B-F808D04718E7}" type="datetime1">
              <a:rPr lang="en-US" sz="1200" smtClean="0"/>
              <a:pPr>
                <a:spcAft>
                  <a:spcPts val="600"/>
                </a:spcAft>
              </a:pPr>
              <a:t>4/18/2026</a:t>
            </a:fld>
            <a:endParaRPr lang="en-US" sz="12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219743-9CC0-C72C-159B-08D7284EB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z="1200" smtClean="0">
                <a:latin typeface="+mn-lt"/>
                <a:cs typeface="+mn-cs"/>
              </a:rPr>
              <a:pPr>
                <a:spcAft>
                  <a:spcPts val="600"/>
                </a:spcAft>
              </a:pPr>
              <a:t>15</a:t>
            </a:fld>
            <a:endParaRPr lang="en-US" sz="1200">
              <a:latin typeface="+mn-lt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A291DE-4F94-41DA-9EF4-26F3A6078815}"/>
              </a:ext>
            </a:extLst>
          </p:cNvPr>
          <p:cNvSpPr txBox="1"/>
          <p:nvPr/>
        </p:nvSpPr>
        <p:spPr>
          <a:xfrm>
            <a:off x="3706371" y="619780"/>
            <a:ext cx="4779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/>
              <a:t>Kombinirana sadnja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31272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039366-CC4B-45CC-9139-66129D35DB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48395" y="2426610"/>
            <a:ext cx="3002725" cy="1111250"/>
          </a:xfrm>
        </p:spPr>
        <p:txBody>
          <a:bodyPr/>
          <a:lstStyle/>
          <a:p>
            <a:r>
              <a:rPr lang="hr-HR" dirty="0"/>
              <a:t>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4C1777-B62D-468E-BE34-64A07CED0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512" y="2714986"/>
            <a:ext cx="8469297" cy="655320"/>
          </a:xfrm>
        </p:spPr>
        <p:txBody>
          <a:bodyPr anchor="ctr" anchorCtr="1">
            <a:normAutofit fontScale="90000"/>
          </a:bodyPr>
          <a:lstStyle/>
          <a:p>
            <a:pPr algn="ctr"/>
            <a:r>
              <a:rPr lang="hr-HR" dirty="0"/>
              <a:t>Kratki vodič uzgoja povrća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37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0A931-F348-4A41-A5F4-69657F3C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30" y="539225"/>
            <a:ext cx="3924300" cy="1094266"/>
          </a:xfrm>
        </p:spPr>
        <p:txBody>
          <a:bodyPr>
            <a:normAutofit/>
          </a:bodyPr>
          <a:lstStyle/>
          <a:p>
            <a:r>
              <a:rPr lang="hr-HR" sz="6000" dirty="0"/>
              <a:t>Rajčice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BD264-B274-4D4C-8E2B-C6F7606B25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28700" y="1766656"/>
            <a:ext cx="6286500" cy="407534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cs typeface="Biome Light" panose="020B0303030204020804" pitchFamily="34" charset="0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EC41F11-47BD-44B1-BF22-D3C7965626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2558" y="1766653"/>
            <a:ext cx="7037921" cy="4075347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Determinirane i indeterminirane sorte</a:t>
            </a:r>
          </a:p>
          <a:p>
            <a:r>
              <a:rPr lang="hr-HR" dirty="0"/>
              <a:t>Duboka sadnja</a:t>
            </a:r>
          </a:p>
          <a:p>
            <a:r>
              <a:rPr lang="hr-HR" dirty="0"/>
              <a:t>Ograničavanje broja grana</a:t>
            </a:r>
          </a:p>
          <a:p>
            <a:r>
              <a:rPr lang="hr-HR" dirty="0"/>
              <a:t>Skidanje zaperaka</a:t>
            </a:r>
          </a:p>
          <a:p>
            <a:r>
              <a:rPr lang="hr-HR" dirty="0"/>
              <a:t>Paziti na prozračnost biljnog sklopa</a:t>
            </a:r>
          </a:p>
          <a:p>
            <a:r>
              <a:rPr lang="hr-HR" dirty="0"/>
              <a:t>Osjetljivost peludi na visoke temperature</a:t>
            </a:r>
            <a:endParaRPr lang="en-US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4CC2084-FCB9-4F4B-8B47-44B2A81D523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54340" y="3556001"/>
            <a:ext cx="3108960" cy="2285999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C0C9C2">
                  <a:lumMod val="50000"/>
                </a:srgbClr>
              </a:solidFill>
              <a:cs typeface="Biome Light" panose="020B0303030204020804" pitchFamily="34" charset="0"/>
            </a:endParaRPr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id="{44BB509D-E79A-48CF-9C7A-2B385FD379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25AC8E0E-F9A1-4D3C-8AB5-4C215FD5C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299CC62-79B5-88F9-91D2-AA709CD015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39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D4F818-77BB-DF51-BA12-DF98D4D6AC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2230C6-56DB-BBD6-0C0E-C3EE60EDC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843C5D2-D813-E591-45FD-6870CB0762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183" r="13183"/>
          <a:stretch>
            <a:fillRect/>
          </a:stretch>
        </p:blipFill>
        <p:spPr>
          <a:xfrm>
            <a:off x="1575918" y="674703"/>
            <a:ext cx="3304918" cy="5370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2F00F37-B741-273A-37EE-E5789E546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6B0837-1995-6A85-CBF1-9A15A524A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130" y="1435879"/>
            <a:ext cx="6077798" cy="38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39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691ACE-2888-85AE-F7FB-D0A9A1617B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D0B5C6-114D-86CA-7B71-303911B02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DA7D88B-0C92-9350-2B9A-8024AD578B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400491" y="2146060"/>
            <a:ext cx="5695509" cy="348509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614EA13-AAB3-BF71-1128-1E4CB0DCB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428" y="658368"/>
            <a:ext cx="6867144" cy="941832"/>
          </a:xfrm>
        </p:spPr>
        <p:txBody>
          <a:bodyPr>
            <a:normAutofit/>
          </a:bodyPr>
          <a:lstStyle/>
          <a:p>
            <a:pPr algn="ctr"/>
            <a:r>
              <a:rPr lang="hr-HR" sz="2800" dirty="0"/>
              <a:t>Peronospora (plamenjača) rajčice</a:t>
            </a:r>
            <a:endParaRPr lang="en-GB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57DC8-B537-7AD2-0BDA-C55A3D609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952" y="2146060"/>
            <a:ext cx="5227638" cy="34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09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2" y="914400"/>
            <a:ext cx="10271352" cy="4840920"/>
          </a:xfrm>
        </p:spPr>
        <p:txBody>
          <a:bodyPr anchor="ctr" anchorCtr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r-HR" dirty="0"/>
              <a:t>Organsko?</a:t>
            </a:r>
            <a:br>
              <a:rPr lang="hr-HR" dirty="0"/>
            </a:br>
            <a:r>
              <a:rPr lang="hr-HR" dirty="0"/>
              <a:t>Ekološko?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BAD3B-2264-0232-7262-A06A17141C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flipH="1">
            <a:off x="11925300" y="2000250"/>
            <a:ext cx="133350" cy="3398837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5516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7563E4-9EB5-D8A2-A532-7647395D6D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BF7627-EF4A-2C0D-9A17-BAF42F671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EE14874-E784-9742-D050-8E4827C812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461852" y="2066543"/>
            <a:ext cx="5478701" cy="36524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1BF9566-F42A-49AE-6EB2-3A612A8B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303" y="668074"/>
            <a:ext cx="8851393" cy="941832"/>
          </a:xfrm>
        </p:spPr>
        <p:txBody>
          <a:bodyPr>
            <a:normAutofit/>
          </a:bodyPr>
          <a:lstStyle/>
          <a:p>
            <a:pPr algn="ctr"/>
            <a:r>
              <a:rPr lang="hr-HR" sz="2800" dirty="0"/>
              <a:t>Vršna trulež plodova</a:t>
            </a:r>
            <a:endParaRPr lang="en-GB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45D518-0EA6-6FA4-D98D-8C1D5B3D4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448" y="2066543"/>
            <a:ext cx="5201845" cy="365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91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DD46D-73E3-EB76-FD55-3F7210B09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26838-438E-77A7-1EA6-04A441328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30" y="539225"/>
            <a:ext cx="8330766" cy="1094266"/>
          </a:xfrm>
        </p:spPr>
        <p:txBody>
          <a:bodyPr>
            <a:normAutofit fontScale="90000"/>
          </a:bodyPr>
          <a:lstStyle/>
          <a:p>
            <a:r>
              <a:rPr lang="hr-HR" sz="6000" dirty="0"/>
              <a:t>Tikvice, buče, krastavci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AB2FA-E8F3-EE77-50C9-94E2655A5BD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28700" y="1766656"/>
            <a:ext cx="6286500" cy="407534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cs typeface="Biome Light" panose="020B0303030204020804" pitchFamily="34" charset="0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713AA76-74E5-CB2C-88B1-40E1C96CC39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2558" y="1766653"/>
            <a:ext cx="7037921" cy="4075347"/>
          </a:xfrm>
        </p:spPr>
        <p:txBody>
          <a:bodyPr>
            <a:normAutofit/>
          </a:bodyPr>
          <a:lstStyle/>
          <a:p>
            <a:r>
              <a:rPr lang="hr-HR" dirty="0"/>
              <a:t>Velika važnost insekata</a:t>
            </a:r>
          </a:p>
          <a:p>
            <a:r>
              <a:rPr lang="hr-HR" dirty="0"/>
              <a:t>Gorčina plodova – neujednačeno zalijevanje</a:t>
            </a:r>
          </a:p>
          <a:p>
            <a:r>
              <a:rPr lang="hr-HR" dirty="0"/>
              <a:t>Rezidba</a:t>
            </a:r>
          </a:p>
          <a:p>
            <a:r>
              <a:rPr lang="hr-HR" dirty="0"/>
              <a:t>Vertikalan uzgoj</a:t>
            </a:r>
            <a:endParaRPr lang="en-US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FB80ED2-3339-C4AB-638F-366AA0C6DFD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54340" y="3556001"/>
            <a:ext cx="3108960" cy="2285999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C0C9C2">
                  <a:lumMod val="50000"/>
                </a:srgbClr>
              </a:solidFill>
              <a:cs typeface="Biome Light" panose="020B0303030204020804" pitchFamily="34" charset="0"/>
            </a:endParaRPr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id="{D62C055C-CF28-BC67-50A5-3BA9926E4E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1C2A7E44-0001-CC9A-8840-FFFAA54A6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235EEBF-4739-0EBE-F81D-8B6AD5C3AB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7544952" y="1556360"/>
            <a:ext cx="3697967" cy="493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7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141EB6-C0CC-5C8D-1124-3681B48403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751A92-2436-2761-A2AE-CEE1FEA6A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93D4D33-0318-3D7F-FA26-E7DF1B1723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310896" y="1636777"/>
            <a:ext cx="5539130" cy="370198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8CDAF29-E3E7-7E02-8373-55A432140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550" y="402336"/>
            <a:ext cx="6144769" cy="749808"/>
          </a:xfrm>
        </p:spPr>
        <p:txBody>
          <a:bodyPr>
            <a:normAutofit/>
          </a:bodyPr>
          <a:lstStyle/>
          <a:p>
            <a:pPr algn="ctr"/>
            <a:r>
              <a:rPr lang="hr-HR" sz="2800" dirty="0"/>
              <a:t>Pepelnica tikvica i krastavaca</a:t>
            </a:r>
            <a:endParaRPr lang="en-GB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FB7312-E19F-79A9-4BE1-BAD959C92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3896"/>
            <a:ext cx="5559552" cy="416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86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9B096-6240-2C30-E3E9-3AE603CF5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A8CEA-2798-734F-80FE-B38D7D232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30" y="539224"/>
            <a:ext cx="8330766" cy="1920509"/>
          </a:xfrm>
        </p:spPr>
        <p:txBody>
          <a:bodyPr>
            <a:normAutofit/>
          </a:bodyPr>
          <a:lstStyle/>
          <a:p>
            <a:r>
              <a:rPr lang="hr-HR" sz="6000" dirty="0"/>
              <a:t>Lisnato povrće + kupusnjače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06319-B4E3-17C7-3760-D90B375AADD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28700" y="1766656"/>
            <a:ext cx="6286500" cy="407534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cs typeface="Biome Light" panose="020B0303030204020804" pitchFamily="34" charset="0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799721A2-5695-5EF8-001F-A9C5509783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2558" y="2825496"/>
            <a:ext cx="7037921" cy="3016504"/>
          </a:xfrm>
        </p:spPr>
        <p:txBody>
          <a:bodyPr>
            <a:normAutofit/>
          </a:bodyPr>
          <a:lstStyle/>
          <a:p>
            <a:r>
              <a:rPr lang="hr-HR" dirty="0"/>
              <a:t>Pravilno vrijeme sadnje</a:t>
            </a:r>
          </a:p>
          <a:p>
            <a:r>
              <a:rPr lang="hr-HR" dirty="0"/>
              <a:t>Zaklonjene pozicije</a:t>
            </a:r>
          </a:p>
          <a:p>
            <a:r>
              <a:rPr lang="hr-HR" dirty="0"/>
              <a:t>Izuzeci u vrstama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8E863BBC-512A-2151-C9D8-A290C73E058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54340" y="3556001"/>
            <a:ext cx="3108960" cy="2285999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C0C9C2">
                  <a:lumMod val="50000"/>
                </a:srgbClr>
              </a:solidFill>
              <a:cs typeface="Biome Light" panose="020B0303030204020804" pitchFamily="34" charset="0"/>
            </a:endParaRPr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id="{A41ECFD7-9A77-5051-5A10-03BFA6D169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67407E40-1395-4392-0D63-3921D2A5B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B25264-F8F7-65A1-1DA9-F0C6300A6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264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F65AD-4B07-4B2A-4333-252CE04C3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FC34A-CC98-B8B6-0F53-0350AAA9C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30" y="539225"/>
            <a:ext cx="8330766" cy="1094266"/>
          </a:xfrm>
        </p:spPr>
        <p:txBody>
          <a:bodyPr>
            <a:normAutofit/>
          </a:bodyPr>
          <a:lstStyle/>
          <a:p>
            <a:r>
              <a:rPr lang="hr-HR" sz="6000" dirty="0"/>
              <a:t>Luk, češnjak, ljutika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1AA1-3AB3-2182-D012-32BF0A551ED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28700" y="1766656"/>
            <a:ext cx="6286500" cy="407534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cs typeface="Biome Light" panose="020B0303030204020804" pitchFamily="34" charset="0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532A7F6-068D-0D00-4F38-0DAE6E0133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2558" y="2278471"/>
            <a:ext cx="7037921" cy="3563529"/>
          </a:xfrm>
        </p:spPr>
        <p:txBody>
          <a:bodyPr>
            <a:normAutofit/>
          </a:bodyPr>
          <a:lstStyle/>
          <a:p>
            <a:r>
              <a:rPr lang="hr-HR" dirty="0"/>
              <a:t>Sadnja iz lučica</a:t>
            </a:r>
          </a:p>
          <a:p>
            <a:r>
              <a:rPr lang="hr-HR" dirty="0"/>
              <a:t>Poželjno malčirati</a:t>
            </a:r>
          </a:p>
          <a:p>
            <a:r>
              <a:rPr lang="hr-HR" dirty="0"/>
              <a:t>Lukova muha</a:t>
            </a:r>
          </a:p>
          <a:p>
            <a:r>
              <a:rPr lang="hr-HR" dirty="0"/>
              <a:t>Hrđa</a:t>
            </a:r>
          </a:p>
          <a:p>
            <a:pPr marL="0" indent="0">
              <a:buNone/>
            </a:pPr>
            <a:endParaRPr lang="hr-HR" dirty="0"/>
          </a:p>
          <a:p>
            <a:endParaRPr lang="en-US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8620A596-98E9-0F2C-E153-31F5EC517F6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54340" y="3556001"/>
            <a:ext cx="3108960" cy="2285999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C0C9C2">
                  <a:lumMod val="50000"/>
                </a:srgbClr>
              </a:solidFill>
              <a:cs typeface="Biome Light" panose="020B0303030204020804" pitchFamily="34" charset="0"/>
            </a:endParaRPr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id="{5F6B2B1D-9978-F8D5-F627-FA9707C2A6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6B352948-0C47-E3E7-4E28-A86ED3ED8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0003059-2729-3197-51F1-C71BCD94C6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6667" b="16667"/>
          <a:stretch>
            <a:fillRect/>
          </a:stretch>
        </p:blipFill>
        <p:spPr>
          <a:xfrm>
            <a:off x="5242560" y="2118173"/>
            <a:ext cx="5785491" cy="385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36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33D14-FE2B-D355-CDB2-DADE128AD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60B15B-AE54-BD5D-3744-7CB47010CF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5F6526-15CF-C0AF-66C2-BB8E90C6F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7F18EC6-665D-1F63-15BF-81BC7B2624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461852" y="2066543"/>
            <a:ext cx="5588056" cy="372537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92384BB-8006-B999-33F5-8EDFFA5D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303" y="813816"/>
            <a:ext cx="8851393" cy="996696"/>
          </a:xfrm>
        </p:spPr>
        <p:txBody>
          <a:bodyPr>
            <a:normAutofit/>
          </a:bodyPr>
          <a:lstStyle/>
          <a:p>
            <a:pPr algn="ctr"/>
            <a:r>
              <a:rPr lang="hr-HR" sz="2800" dirty="0"/>
              <a:t>Hrđa češnjaka</a:t>
            </a:r>
            <a:endParaRPr lang="en-GB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47AF9A-D547-FCA1-1EE5-6A707837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51449" y="2066542"/>
            <a:ext cx="5373132" cy="372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69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A4779ED5-F550-4DD0-A629-AFB3A45D7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058062"/>
              </p:ext>
            </p:extLst>
          </p:nvPr>
        </p:nvGraphicFramePr>
        <p:xfrm>
          <a:off x="779164" y="1737360"/>
          <a:ext cx="10392156" cy="5272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1868">
                  <a:extLst>
                    <a:ext uri="{9D8B030D-6E8A-4147-A177-3AD203B41FA5}">
                      <a16:colId xmlns:a16="http://schemas.microsoft.com/office/drawing/2014/main" val="3007200546"/>
                    </a:ext>
                  </a:extLst>
                </a:gridCol>
                <a:gridCol w="2523744">
                  <a:extLst>
                    <a:ext uri="{9D8B030D-6E8A-4147-A177-3AD203B41FA5}">
                      <a16:colId xmlns:a16="http://schemas.microsoft.com/office/drawing/2014/main" val="1309975012"/>
                    </a:ext>
                  </a:extLst>
                </a:gridCol>
                <a:gridCol w="2676544">
                  <a:extLst>
                    <a:ext uri="{9D8B030D-6E8A-4147-A177-3AD203B41FA5}">
                      <a16:colId xmlns:a16="http://schemas.microsoft.com/office/drawing/2014/main" val="2848738878"/>
                    </a:ext>
                  </a:extLst>
                </a:gridCol>
              </a:tblGrid>
              <a:tr h="7223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hr-HR" sz="2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Trajnice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hr-HR" sz="2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Ljetnice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hr-H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iome Light" panose="020B03030302040208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16716"/>
                  </a:ext>
                </a:extLst>
              </a:tr>
              <a:tr h="455053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Lavanda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Ružmarin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Menta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Origano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Vlasac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Ivančica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Echinacea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Campanula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Stolisnik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Bosiljak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Kopar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Suncokret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Alyssum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Verbena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Kadifica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Neven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Kamilica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Cinija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Dragoljub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Kozmos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Aster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Coreopsis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hr-H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iome Light" panose="020B03030302040208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15998"/>
                  </a:ext>
                </a:extLst>
              </a:tr>
            </a:tbl>
          </a:graphicData>
        </a:graphic>
      </p:graphicFrame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8D56EBED-E2E8-4532-9D58-AEA4BF592B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2448455D-834D-4F56-90F8-4F239B5CA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6B2C6-3DA3-BEA4-8C86-5F99CB7B9D84}"/>
              </a:ext>
            </a:extLst>
          </p:cNvPr>
          <p:cNvSpPr txBox="1"/>
          <p:nvPr/>
        </p:nvSpPr>
        <p:spPr>
          <a:xfrm>
            <a:off x="502920" y="201168"/>
            <a:ext cx="2267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800" dirty="0"/>
              <a:t>6</a:t>
            </a:r>
            <a:endParaRPr lang="hr-HR" sz="7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3A48F-6C9B-4B6F-9063-4E2B2F6CF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29" y="573503"/>
            <a:ext cx="10156826" cy="907825"/>
          </a:xfrm>
        </p:spPr>
        <p:txBody>
          <a:bodyPr/>
          <a:lstStyle/>
          <a:p>
            <a:r>
              <a:rPr lang="hr-HR" sz="5400" dirty="0"/>
              <a:t>Privlačenje oprašivača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45070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F3AA1B-B5EF-2782-9D54-341C9D6A38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52E9D8-1087-FA92-F81D-5353BAA3C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B24EF3-0B86-0757-3A84-57D9E68FB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29" y="5541264"/>
            <a:ext cx="10156826" cy="945718"/>
          </a:xfrm>
        </p:spPr>
        <p:txBody>
          <a:bodyPr/>
          <a:lstStyle/>
          <a:p>
            <a:pPr algn="ctr"/>
            <a:r>
              <a:rPr lang="hr-HR" sz="3600" dirty="0"/>
              <a:t>Hvala na pažnji!</a:t>
            </a:r>
            <a:endParaRPr lang="en-GB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95DEAA-8936-24E1-AD7C-5C05274FB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576" y="691058"/>
            <a:ext cx="4685938" cy="4685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DFF2B5-F418-5B53-ABDF-B61AA6C2E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486" y="691058"/>
            <a:ext cx="4685938" cy="468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12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E394849-EE6D-4358-A824-BBF6E518EA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EA6B7DE5-BFCC-4EEF-9609-8AA1C7CA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1" y="465137"/>
            <a:ext cx="8754492" cy="1340615"/>
          </a:xfrm>
        </p:spPr>
        <p:txBody>
          <a:bodyPr/>
          <a:lstStyle/>
          <a:p>
            <a:r>
              <a:rPr lang="hr-HR" dirty="0"/>
              <a:t>Temeljna načela organskog uzgoja bilja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129" y="2009775"/>
            <a:ext cx="8991637" cy="43910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Gnojiva organskog podrijetla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Preventivne mjere zaštite bilja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Uporaba prirodnih materijala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Biološka raznolikost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No-till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r>
              <a:rPr lang="hr-HR" sz="2400" b="1" dirty="0"/>
              <a:t>Permakultura?</a:t>
            </a:r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D30A968E-AB03-4BB5-BF8E-EB31DFD33B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5789CCB9-138D-4D90-8AFB-AC5C73612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FF205D4-FA9B-AD29-9504-18E6CBEE2B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6080212" y="2009775"/>
            <a:ext cx="5083088" cy="3831334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4DA1A3-B11A-EEF2-BBD0-986C969C8E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85AA603-6EC1-BFE8-64BE-40AD8D839B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293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74BB8A-7BAA-4A6E-9CC4-CB382C68DE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8485" y="2426609"/>
            <a:ext cx="3952636" cy="1754774"/>
          </a:xfrm>
        </p:spPr>
        <p:txBody>
          <a:bodyPr anchor="ctr" anchorCtr="0"/>
          <a:lstStyle/>
          <a:p>
            <a:r>
              <a:rPr lang="en-US" dirty="0"/>
              <a:t>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055465-EA9F-436E-A0C3-64912E06BF2C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1501823" y="2565647"/>
            <a:ext cx="9491692" cy="1402671"/>
          </a:xfrm>
        </p:spPr>
        <p:txBody>
          <a:bodyPr>
            <a:normAutofit/>
          </a:bodyPr>
          <a:lstStyle/>
          <a:p>
            <a:pPr algn="ctr"/>
            <a:r>
              <a:rPr lang="hr-HR" sz="5400" dirty="0"/>
              <a:t>Kako započeti organski vrt?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912012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DCA163-CC76-7D9F-5A78-6F5038F165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2" r="3" b="5261"/>
          <a:stretch>
            <a:fillRect/>
          </a:stretch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0BA9EC-F375-71CC-949D-2A923EA82FB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rcRect l="13045" r="16134" b="3"/>
          <a:stretch>
            <a:fillRect/>
          </a:stretch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EE36B5-FDF5-AD3E-82E8-415A22D65D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66" r="2981"/>
          <a:stretch>
            <a:fillRect/>
          </a:stretch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A371F5-EAAD-4ADC-8D3F-1CBB98D52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7048"/>
            <a:ext cx="5020056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Uzgoj u posudama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9F303BF-0A3C-497A-B99B-BEA514C02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891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57E93D-BB39-4013-A843-780147924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5488" y="6356350"/>
            <a:ext cx="11176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386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2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2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6F75DE-8A44-4EC5-83C6-95BDDF10D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93" y="1049508"/>
            <a:ext cx="3605836" cy="13939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Uzgoj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u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gredicama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tlu</a:t>
            </a:r>
            <a:endParaRPr lang="en-US" sz="3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824480-BDD2-B750-A662-2D0A8D253A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1094" y="2643501"/>
            <a:ext cx="3438906" cy="328181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1800" dirty="0"/>
              <a:t>Poboljšavanje postojećeg tla</a:t>
            </a:r>
          </a:p>
          <a:p>
            <a:pPr>
              <a:lnSpc>
                <a:spcPct val="90000"/>
              </a:lnSpc>
            </a:pPr>
            <a:r>
              <a:rPr lang="en-US" sz="1800" dirty="0" err="1"/>
              <a:t>Hugelkultur</a:t>
            </a:r>
            <a:r>
              <a:rPr lang="en-US" sz="1800" dirty="0"/>
              <a:t> </a:t>
            </a:r>
            <a:r>
              <a:rPr lang="en-US" sz="1800" dirty="0" err="1"/>
              <a:t>gredice</a:t>
            </a:r>
            <a:endParaRPr lang="en-US" sz="1800" dirty="0"/>
          </a:p>
          <a:p>
            <a:pPr marL="0">
              <a:lnSpc>
                <a:spcPct val="90000"/>
              </a:lnSpc>
            </a:pPr>
            <a:endParaRPr lang="en-US" sz="1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5425E-7823-D8B5-CA87-F467F9349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184" y="1549783"/>
            <a:ext cx="6922008" cy="3859018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F6002B2-219C-4BAA-A95C-36538E39A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4904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515DA6F-E486-4C5A-B98C-B1ACDA64D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95688" y="6356350"/>
            <a:ext cx="212140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917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651227-1873-4B5A-AF44-496188CB4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01CEA0-CCBA-771B-3A8B-FB30E8C6176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rcRect l="5617" r="15720" b="-1"/>
          <a:stretch>
            <a:fillRect/>
          </a:stretch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FD669C-C5D3-4C0F-899C-15430C5F6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>
                <a:solidFill>
                  <a:schemeClr val="tx1"/>
                </a:solidFill>
                <a:ea typeface="+mj-ea"/>
                <a:cs typeface="+mj-cs"/>
              </a:rPr>
              <a:t>Uzgoj u podignutim gredicama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8531653-A653-C757-42F8-2F3DAFA060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798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0BF664-E581-7476-0BF7-D198F9366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356350"/>
            <a:ext cx="1600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endParaRPr lang="en-US" sz="1200">
              <a:solidFill>
                <a:schemeClr val="bg1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019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D25A50B-BB2E-4F06-82AE-76A92D7CC3B8}"/>
              </a:ext>
            </a:extLst>
          </p:cNvPr>
          <p:cNvSpPr txBox="1"/>
          <p:nvPr/>
        </p:nvSpPr>
        <p:spPr>
          <a:xfrm>
            <a:off x="6096000" y="4076935"/>
            <a:ext cx="5149850" cy="5054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lvl="0">
              <a:lnSpc>
                <a:spcPct val="150000"/>
              </a:lnSpc>
              <a:spcBef>
                <a:spcPts val="0"/>
              </a:spcBef>
              <a:buNone/>
              <a:defRPr lang="en-US"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740F1142-57E3-40C3-9A2A-3B1C897590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D61D9CF-8ACA-4237-8E03-D79B6B89F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80C972-0F01-F02F-2BC3-F58BCE38CF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V="1">
            <a:off x="1022147" y="6400800"/>
            <a:ext cx="1602812" cy="86182"/>
          </a:xfrm>
        </p:spPr>
        <p:txBody>
          <a:bodyPr>
            <a:normAutofit fontScale="25000" lnSpcReduction="20000"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BD29F-7DD7-0A46-2B6C-2A229D1CACB1}"/>
              </a:ext>
            </a:extLst>
          </p:cNvPr>
          <p:cNvSpPr txBox="1"/>
          <p:nvPr/>
        </p:nvSpPr>
        <p:spPr>
          <a:xfrm>
            <a:off x="946150" y="2445594"/>
            <a:ext cx="122160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r-HR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t>3</a:t>
            </a:r>
            <a:endParaRPr lang="en-GB" dirty="0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BF59AC89-2307-4F1C-962F-D954A6C8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014" y="2480097"/>
            <a:ext cx="9834836" cy="1897806"/>
          </a:xfrm>
        </p:spPr>
        <p:txBody>
          <a:bodyPr>
            <a:normAutofit/>
          </a:bodyPr>
          <a:lstStyle/>
          <a:p>
            <a:r>
              <a:rPr lang="hr-HR" sz="5400" dirty="0">
                <a:solidFill>
                  <a:schemeClr val="accent2">
                    <a:lumMod val="50000"/>
                  </a:schemeClr>
                </a:solidFill>
              </a:rPr>
              <a:t>Kako postići bioraznolikost?</a:t>
            </a:r>
            <a:endParaRPr lang="en-US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99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C6655028-4C8E-4A3F-A17E-06A507BFF4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hr-HR" dirty="0"/>
              <a:t>4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9E24BCE-48CF-4EA0-8CEE-DABDE8C63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Organska zaštita protiv nametnika i biljnih bolesti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EBE147A-9B99-4FFD-BC53-05C5BD025E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1560" y="2270235"/>
            <a:ext cx="9905474" cy="360242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Plodored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Preventiva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Pažljiv odabir sorti</a:t>
            </a:r>
            <a:endParaRPr lang="en-US" sz="2400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28CF967-AF84-4550-882F-01B6C8B02C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07280" y="2718405"/>
            <a:ext cx="45719" cy="711200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CA6C2C2-4BD8-4FEE-965C-BE8235FB38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F7E2B50-41CF-47DF-94E2-23B31B1BEC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404C012-EAAC-4BFF-A8C9-DE3B7374A6F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F6CE792E-745D-4408-9AB1-740D556972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BF214639-68C6-49E7-90D4-F4DAFEFBF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2180A5-03C5-B7ED-2798-8729E01B51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92C288D-55C4-9CD9-2D5D-F0A3D5F583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8B763D1-05AF-E685-2E77-867E7313BA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6381623" y="2080064"/>
            <a:ext cx="4320735" cy="4320735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B8C61F-C6D9-A909-7CEA-80161F271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358AC4A-0C20-03BE-E1F2-622E2C97CC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546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inimalist Presentation">
      <a:dk1>
        <a:sysClr val="windowText" lastClr="000000"/>
      </a:dk1>
      <a:lt1>
        <a:sysClr val="window" lastClr="FFFFFF"/>
      </a:lt1>
      <a:dk2>
        <a:srgbClr val="ABABAB"/>
      </a:dk2>
      <a:lt2>
        <a:srgbClr val="F2F1EE"/>
      </a:lt2>
      <a:accent1>
        <a:srgbClr val="D8D2CD"/>
      </a:accent1>
      <a:accent2>
        <a:srgbClr val="C0C9C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Biome Light"/>
        <a:ea typeface=""/>
        <a:cs typeface=""/>
      </a:majorFont>
      <a:minorFont>
        <a:latin typeface="Biom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color presentation_Win32_LW_v2.potx" id="{B7F4C684-7BE5-4BD8-BEBE-7F207A45F474}" vid="{9091DE1E-F617-4C59-950B-F96736B889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3A10211-FBDE-44DA-8AD6-29E596B297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1B7BBB-8F46-4BA8-85EC-2ECC1D2E32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976319-4513-485C-AD3A-E56C39927A3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Minimalist color presentation</Template>
  <TotalTime>3007</TotalTime>
  <Words>251</Words>
  <Application>Microsoft Office PowerPoint</Application>
  <PresentationFormat>Widescreen</PresentationFormat>
  <Paragraphs>109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Biome Light</vt:lpstr>
      <vt:lpstr>Calibri</vt:lpstr>
      <vt:lpstr>Office Theme</vt:lpstr>
      <vt:lpstr>UVOD U ORGANSKO VRTLARSTVO</vt:lpstr>
      <vt:lpstr>Organsko? Ekološko?</vt:lpstr>
      <vt:lpstr>Temeljna načela organskog uzgoja bilja</vt:lpstr>
      <vt:lpstr>Kako započeti organski vrt?</vt:lpstr>
      <vt:lpstr>Uzgoj u posudama</vt:lpstr>
      <vt:lpstr>Uzgoj u gredicama na tlu</vt:lpstr>
      <vt:lpstr>Uzgoj u podignutim gredicama</vt:lpstr>
      <vt:lpstr>Kako postići bioraznolikost?</vt:lpstr>
      <vt:lpstr>Organska zaštita protiv nametnika i biljnih bolesti</vt:lpstr>
      <vt:lpstr>Insekti</vt:lpstr>
      <vt:lpstr>Puževi</vt:lpstr>
      <vt:lpstr>Glodavci</vt:lpstr>
      <vt:lpstr>Biljne bolesti</vt:lpstr>
      <vt:lpstr>PowerPoint Presentation</vt:lpstr>
      <vt:lpstr>PowerPoint Presentation</vt:lpstr>
      <vt:lpstr>Kratki vodič uzgoja povrća</vt:lpstr>
      <vt:lpstr>Rajčice</vt:lpstr>
      <vt:lpstr>PowerPoint Presentation</vt:lpstr>
      <vt:lpstr>Peronospora (plamenjača) rajčice</vt:lpstr>
      <vt:lpstr>Vršna trulež plodova</vt:lpstr>
      <vt:lpstr>Tikvice, buče, krastavci</vt:lpstr>
      <vt:lpstr>Pepelnica tikvica i krastavaca</vt:lpstr>
      <vt:lpstr>Lisnato povrće + kupusnjače</vt:lpstr>
      <vt:lpstr>Luk, češnjak, ljutika</vt:lpstr>
      <vt:lpstr>Hrđa češnjaka</vt:lpstr>
      <vt:lpstr>Privlačenje oprašivača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Dora Sertić</dc:creator>
  <cp:lastModifiedBy>Dora Sertić</cp:lastModifiedBy>
  <cp:revision>3</cp:revision>
  <dcterms:created xsi:type="dcterms:W3CDTF">2026-04-16T13:01:13Z</dcterms:created>
  <dcterms:modified xsi:type="dcterms:W3CDTF">2026-04-18T15:10:21Z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